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1226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937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3911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900"/>
            </a:lvl1p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03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510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4593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D8BD707-D9CF-40AE-B4C6-C98DA3205C09}" type="datetimeFigureOut">
              <a:rPr lang="en-US" smtClean="0"/>
              <a:pPr/>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0437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1881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679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772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296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34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055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508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062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256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473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1D8BD707-D9CF-40AE-B4C6-C98DA3205C09}" type="datetimeFigureOut">
              <a:rPr lang="en-US" smtClean="0"/>
              <a:pPr/>
              <a:t>5/11/2017</a:t>
            </a:fld>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020876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Dragutin</a:t>
            </a:r>
            <a:r>
              <a:rPr lang="en-US" dirty="0"/>
              <a:t> </a:t>
            </a:r>
            <a:r>
              <a:rPr lang="en-US" dirty="0" err="1"/>
              <a:t>Avramovski-Gute</a:t>
            </a:r>
            <a:endParaRPr lang="mk-MK" dirty="0"/>
          </a:p>
        </p:txBody>
      </p:sp>
      <p:sp>
        <p:nvSpPr>
          <p:cNvPr id="3" name="Subtitle 2"/>
          <p:cNvSpPr>
            <a:spLocks noGrp="1"/>
          </p:cNvSpPr>
          <p:nvPr>
            <p:ph type="subTitle" idx="1"/>
          </p:nvPr>
        </p:nvSpPr>
        <p:spPr/>
        <p:txBody>
          <a:bodyPr/>
          <a:lstStyle/>
          <a:p>
            <a:r>
              <a:rPr lang="en-US" dirty="0" smtClean="0"/>
              <a:t>Modern Macedonian art</a:t>
            </a:r>
            <a:endParaRPr lang="mk-MK" dirty="0"/>
          </a:p>
        </p:txBody>
      </p:sp>
    </p:spTree>
    <p:extLst>
      <p:ext uri="{BB962C8B-B14F-4D97-AF65-F5344CB8AC3E}">
        <p14:creationId xmlns:p14="http://schemas.microsoft.com/office/powerpoint/2010/main" val="194310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Dragutin</a:t>
            </a:r>
            <a:r>
              <a:rPr lang="en-US" dirty="0"/>
              <a:t> </a:t>
            </a:r>
            <a:r>
              <a:rPr lang="en-US" dirty="0" err="1"/>
              <a:t>Avramovski-Gute</a:t>
            </a:r>
            <a:endParaRPr lang="mk-MK" dirty="0"/>
          </a:p>
        </p:txBody>
      </p:sp>
      <p:sp>
        <p:nvSpPr>
          <p:cNvPr id="3" name="Content Placeholder 2"/>
          <p:cNvSpPr>
            <a:spLocks noGrp="1"/>
          </p:cNvSpPr>
          <p:nvPr>
            <p:ph sz="half" idx="1"/>
          </p:nvPr>
        </p:nvSpPr>
        <p:spPr/>
        <p:txBody>
          <a:bodyPr>
            <a:normAutofit fontScale="92500" lnSpcReduction="20000"/>
          </a:bodyPr>
          <a:lstStyle/>
          <a:p>
            <a:r>
              <a:rPr lang="en-US" dirty="0" err="1"/>
              <a:t>Dragutin</a:t>
            </a:r>
            <a:r>
              <a:rPr lang="en-US" dirty="0"/>
              <a:t> </a:t>
            </a:r>
            <a:r>
              <a:rPr lang="en-US" dirty="0" err="1"/>
              <a:t>Avramovksi</a:t>
            </a:r>
            <a:r>
              <a:rPr lang="en-US" dirty="0"/>
              <a:t> – </a:t>
            </a:r>
            <a:r>
              <a:rPr lang="en-US" dirty="0" err="1"/>
              <a:t>Gute</a:t>
            </a:r>
            <a:r>
              <a:rPr lang="en-US" dirty="0"/>
              <a:t> was born in </a:t>
            </a:r>
            <a:r>
              <a:rPr lang="en-US" dirty="0" err="1"/>
              <a:t>Kumanovo</a:t>
            </a:r>
            <a:r>
              <a:rPr lang="en-US" dirty="0"/>
              <a:t>, on 11</a:t>
            </a:r>
            <a:r>
              <a:rPr lang="en-US" baseline="30000" dirty="0"/>
              <a:t>th</a:t>
            </a:r>
            <a:r>
              <a:rPr lang="en-US" dirty="0"/>
              <a:t> March, 1931, and he passed away on 12</a:t>
            </a:r>
            <a:r>
              <a:rPr lang="en-US" baseline="30000" dirty="0"/>
              <a:t>th</a:t>
            </a:r>
            <a:r>
              <a:rPr lang="en-US" dirty="0"/>
              <a:t> September, 1986. </a:t>
            </a:r>
            <a:endParaRPr lang="en-US" dirty="0" smtClean="0"/>
          </a:p>
          <a:p>
            <a:r>
              <a:rPr lang="en-US" dirty="0" smtClean="0"/>
              <a:t>He </a:t>
            </a:r>
            <a:r>
              <a:rPr lang="en-US" dirty="0"/>
              <a:t>was a prominent Macedonian academic painter and graphic artist. </a:t>
            </a:r>
            <a:endParaRPr lang="en-US" dirty="0" smtClean="0"/>
          </a:p>
          <a:p>
            <a:r>
              <a:rPr lang="en-US" dirty="0" smtClean="0"/>
              <a:t>He </a:t>
            </a:r>
            <a:r>
              <a:rPr lang="en-US" dirty="0"/>
              <a:t>had a special contribution to the development of the contemporary graphical expression in Macedonia. </a:t>
            </a:r>
            <a:endParaRPr lang="en-US" dirty="0" smtClean="0"/>
          </a:p>
          <a:p>
            <a:r>
              <a:rPr lang="en-US" dirty="0" smtClean="0"/>
              <a:t>He </a:t>
            </a:r>
            <a:r>
              <a:rPr lang="en-US" dirty="0"/>
              <a:t>worked on set design and illustration.</a:t>
            </a:r>
          </a:p>
        </p:txBody>
      </p:sp>
      <p:pic>
        <p:nvPicPr>
          <p:cNvPr id="5" name="Content Placeholder 4"/>
          <p:cNvPicPr>
            <a:picLocks noGrp="1" noChangeAspect="1"/>
          </p:cNvPicPr>
          <p:nvPr>
            <p:ph sz="half" idx="2"/>
          </p:nvPr>
        </p:nvPicPr>
        <p:blipFill>
          <a:blip r:embed="rId2"/>
          <a:stretch>
            <a:fillRect/>
          </a:stretch>
        </p:blipFill>
        <p:spPr>
          <a:xfrm>
            <a:off x="5182348" y="2498227"/>
            <a:ext cx="2666252" cy="3369173"/>
          </a:xfrm>
          <a:prstGeom prst="rect">
            <a:avLst/>
          </a:prstGeom>
        </p:spPr>
      </p:pic>
    </p:spTree>
    <p:extLst>
      <p:ext uri="{BB962C8B-B14F-4D97-AF65-F5344CB8AC3E}">
        <p14:creationId xmlns:p14="http://schemas.microsoft.com/office/powerpoint/2010/main" val="403744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a:t>
            </a:r>
            <a:r>
              <a:rPr lang="en-US" dirty="0" err="1"/>
              <a:t>Dragutin</a:t>
            </a:r>
            <a:r>
              <a:rPr lang="en-US" dirty="0"/>
              <a:t> </a:t>
            </a:r>
            <a:r>
              <a:rPr lang="en-US" dirty="0" err="1"/>
              <a:t>Avramovski-Gute</a:t>
            </a:r>
            <a:endParaRPr lang="mk-MK" dirty="0"/>
          </a:p>
        </p:txBody>
      </p:sp>
      <p:sp>
        <p:nvSpPr>
          <p:cNvPr id="3" name="Content Placeholder 2"/>
          <p:cNvSpPr>
            <a:spLocks noGrp="1"/>
          </p:cNvSpPr>
          <p:nvPr>
            <p:ph idx="1"/>
          </p:nvPr>
        </p:nvSpPr>
        <p:spPr/>
        <p:txBody>
          <a:bodyPr>
            <a:normAutofit/>
          </a:bodyPr>
          <a:lstStyle/>
          <a:p>
            <a:r>
              <a:rPr lang="en-US" dirty="0" err="1"/>
              <a:t>Dragutin</a:t>
            </a:r>
            <a:r>
              <a:rPr lang="en-US" dirty="0"/>
              <a:t> </a:t>
            </a:r>
            <a:r>
              <a:rPr lang="en-US" dirty="0" err="1"/>
              <a:t>Avramovski</a:t>
            </a:r>
            <a:r>
              <a:rPr lang="en-US" dirty="0"/>
              <a:t> – </a:t>
            </a:r>
            <a:r>
              <a:rPr lang="en-US" dirty="0" err="1"/>
              <a:t>Gute</a:t>
            </a:r>
            <a:r>
              <a:rPr lang="en-US" dirty="0"/>
              <a:t> is one of the most deserving artists for the development of the graphic art into the Macedonian painting. The Faculty of Art </a:t>
            </a:r>
            <a:r>
              <a:rPr lang="en-US" dirty="0" err="1"/>
              <a:t>annualy</a:t>
            </a:r>
            <a:r>
              <a:rPr lang="en-US" dirty="0"/>
              <a:t> awards the prize “</a:t>
            </a:r>
            <a:r>
              <a:rPr lang="en-US" dirty="0" err="1"/>
              <a:t>Dragutin</a:t>
            </a:r>
            <a:r>
              <a:rPr lang="en-US" dirty="0"/>
              <a:t> </a:t>
            </a:r>
            <a:r>
              <a:rPr lang="en-US" dirty="0" err="1"/>
              <a:t>Avramovski</a:t>
            </a:r>
            <a:r>
              <a:rPr lang="en-US" dirty="0"/>
              <a:t> – </a:t>
            </a:r>
            <a:r>
              <a:rPr lang="en-US" dirty="0" err="1"/>
              <a:t>Gute</a:t>
            </a:r>
            <a:r>
              <a:rPr lang="en-US" dirty="0"/>
              <a:t>” to their students for the best graphic work. </a:t>
            </a:r>
            <a:endParaRPr lang="en-US" dirty="0" smtClean="0"/>
          </a:p>
          <a:p>
            <a:r>
              <a:rPr lang="en-US" dirty="0" smtClean="0"/>
              <a:t>He </a:t>
            </a:r>
            <a:r>
              <a:rPr lang="en-US" dirty="0"/>
              <a:t>is one of the ten Macedonian artists who involved in the process of faster release of Macedonian art from the conventions of the academic painting and embraced the variants of the abstract expression in the fifties and the sixties in the last century. </a:t>
            </a:r>
          </a:p>
          <a:p>
            <a:endParaRPr lang="mk-MK" dirty="0"/>
          </a:p>
        </p:txBody>
      </p:sp>
    </p:spTree>
    <p:extLst>
      <p:ext uri="{BB962C8B-B14F-4D97-AF65-F5344CB8AC3E}">
        <p14:creationId xmlns:p14="http://schemas.microsoft.com/office/powerpoint/2010/main" val="214409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of </a:t>
            </a:r>
            <a:r>
              <a:rPr lang="en-US" dirty="0" err="1" smtClean="0"/>
              <a:t>Dragutin</a:t>
            </a:r>
            <a:r>
              <a:rPr lang="en-US" dirty="0" smtClean="0"/>
              <a:t> </a:t>
            </a:r>
            <a:r>
              <a:rPr lang="en-US" dirty="0" err="1"/>
              <a:t>Avramovski-Gute</a:t>
            </a:r>
            <a:endParaRPr lang="mk-MK" dirty="0"/>
          </a:p>
        </p:txBody>
      </p:sp>
      <p:sp>
        <p:nvSpPr>
          <p:cNvPr id="3" name="Content Placeholder 2"/>
          <p:cNvSpPr>
            <a:spLocks noGrp="1"/>
          </p:cNvSpPr>
          <p:nvPr>
            <p:ph idx="1"/>
          </p:nvPr>
        </p:nvSpPr>
        <p:spPr/>
        <p:txBody>
          <a:bodyPr/>
          <a:lstStyle/>
          <a:p>
            <a:r>
              <a:rPr lang="en-US" dirty="0"/>
              <a:t>“Gothic Cathedral”, 1961; “Red Accents”, 1965; “Composition 1”, 1974; “Composition 2”, 1976; “The Dead Town, </a:t>
            </a:r>
            <a:r>
              <a:rPr lang="en-US" dirty="0" err="1"/>
              <a:t>Stobi</a:t>
            </a:r>
            <a:r>
              <a:rPr lang="en-US" dirty="0"/>
              <a:t>”, 1965; “Painting”, 1963; “My World”, 1966; “Head”, </a:t>
            </a:r>
            <a:r>
              <a:rPr lang="en-US" dirty="0" smtClean="0"/>
              <a:t>1965</a:t>
            </a:r>
            <a:endParaRPr lang="en-US" dirty="0"/>
          </a:p>
        </p:txBody>
      </p:sp>
    </p:spTree>
    <p:extLst>
      <p:ext uri="{BB962C8B-B14F-4D97-AF65-F5344CB8AC3E}">
        <p14:creationId xmlns:p14="http://schemas.microsoft.com/office/powerpoint/2010/main" val="287461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381000"/>
            <a:ext cx="4724400" cy="6193203"/>
          </a:xfrm>
          <a:prstGeom prst="rect">
            <a:avLst/>
          </a:prstGeom>
        </p:spPr>
      </p:pic>
    </p:spTree>
    <p:extLst>
      <p:ext uri="{BB962C8B-B14F-4D97-AF65-F5344CB8AC3E}">
        <p14:creationId xmlns:p14="http://schemas.microsoft.com/office/powerpoint/2010/main" val="434221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0" y="393158"/>
            <a:ext cx="2209800" cy="6288527"/>
          </a:xfrm>
          <a:prstGeom prst="rect">
            <a:avLst/>
          </a:prstGeom>
        </p:spPr>
      </p:pic>
    </p:spTree>
    <p:extLst>
      <p:ext uri="{BB962C8B-B14F-4D97-AF65-F5344CB8AC3E}">
        <p14:creationId xmlns:p14="http://schemas.microsoft.com/office/powerpoint/2010/main" val="37502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532398"/>
            <a:ext cx="4038600" cy="5685923"/>
          </a:xfrm>
          <a:prstGeom prst="rect">
            <a:avLst/>
          </a:prstGeom>
        </p:spPr>
      </p:pic>
    </p:spTree>
    <p:extLst>
      <p:ext uri="{BB962C8B-B14F-4D97-AF65-F5344CB8AC3E}">
        <p14:creationId xmlns:p14="http://schemas.microsoft.com/office/powerpoint/2010/main" val="32781868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3</TotalTime>
  <Words>214</Words>
  <Application>Microsoft Office PowerPoint</Application>
  <PresentationFormat>On-screen Show (4:3)</PresentationFormat>
  <Paragraphs>12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 Boardroom</vt:lpstr>
      <vt:lpstr>Dragutin Avramovski-Gute</vt:lpstr>
      <vt:lpstr>Dragutin Avramovski-Gute</vt:lpstr>
      <vt:lpstr>Creativity of Dragutin Avramovski-Gute</vt:lpstr>
      <vt:lpstr>Works of Dragutin Avramovski-Gute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Драгутин Аврамовски-Гуте</dc:title>
  <dc:creator>Bibe</dc:creator>
  <cp:lastModifiedBy>Bibe</cp:lastModifiedBy>
  <cp:revision>2</cp:revision>
  <dcterms:created xsi:type="dcterms:W3CDTF">2006-08-16T00:00:00Z</dcterms:created>
  <dcterms:modified xsi:type="dcterms:W3CDTF">2017-05-11T09:00:55Z</dcterms:modified>
</cp:coreProperties>
</file>